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</p:sldIdLst>
  <p:sldSz cy="5143500" cx="9144000"/>
  <p:notesSz cx="6858000" cy="9144000"/>
  <p:embeddedFontLst>
    <p:embeddedFont>
      <p:font typeface="Montserrat"/>
      <p:regular r:id="rId112"/>
      <p:bold r:id="rId113"/>
      <p:italic r:id="rId114"/>
      <p:boldItalic r:id="rId115"/>
    </p:embeddedFont>
    <p:embeddedFont>
      <p:font typeface="Old Standard TT"/>
      <p:regular r:id="rId116"/>
      <p:bold r:id="rId117"/>
      <p: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OldStandardTT-italic.fntdata"/><Relationship Id="rId117" Type="http://schemas.openxmlformats.org/officeDocument/2006/relationships/font" Target="fonts/OldStandardTT-bold.fntdata"/><Relationship Id="rId116" Type="http://schemas.openxmlformats.org/officeDocument/2006/relationships/font" Target="fonts/OldStandardTT-regular.fntdata"/><Relationship Id="rId115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Montserrat-italic.fntdata"/><Relationship Id="rId18" Type="http://schemas.openxmlformats.org/officeDocument/2006/relationships/slide" Target="slides/slide12.xml"/><Relationship Id="rId113" Type="http://schemas.openxmlformats.org/officeDocument/2006/relationships/font" Target="fonts/Montserrat-bold.fntdata"/><Relationship Id="rId112" Type="http://schemas.openxmlformats.org/officeDocument/2006/relationships/font" Target="fonts/Montserrat-regular.fntdata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41e3a682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641e3a682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c03f36cd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c03f36cd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9ff8bc8e6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9ff8bc8e6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9ff8bc8e6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9ff8bc8e6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9ff8bc8e6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9ff8bc8e6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9ff8bc8e6a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9ff8bc8e6a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a0a84137c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a0a84137c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641e3a682f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641e3a682f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c03f36cd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c03f36cd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c03f36cd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c03f36cd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0438dd1c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0438dd1c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c03f36cd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c03f36cd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b7c2248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b7c2248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438dd1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0438dd1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c03f36cd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c03f36cd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0438dd1c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0438dd1c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0438dd1c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0438dd1c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0438dd1c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0438dd1c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ff8bc8e6a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ff8bc8e6a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ff8bc8e6a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ff8bc8e6a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ff8bc8e6a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ff8bc8e6a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ff8bc8e6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ff8bc8e6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ff8bc8e6a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ff8bc8e6a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b7c22487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b7c22487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c25fa6d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c25fa6d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c25fa6d9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c25fa6d9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c25fa6d9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c25fa6d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c0229c2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c0229c2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c0b25269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c0b25269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c0229c2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c0229c2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c0b25269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c0b25269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41e3a682f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41e3a682f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07964130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07964130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07964130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07964130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07964130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07964130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07964130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07964130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07964130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07964130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c0b25269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9c0b25269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0438dd1c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0438dd1c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c0b25269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c0b25269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9c0b25269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9c0b25269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c0b25269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9c0b25269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07964130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07964130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ff8bc8e6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ff8bc8e6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07964130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07964130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9ff8bc8e6a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9ff8bc8e6a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07964130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a07964130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07964130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07964130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79641309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7964130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c0229c20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c0229c20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07964130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07964130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07964130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07964130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07964130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07964130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07964130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07964130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07964130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07964130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07964130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07964130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a07964130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a07964130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07964130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07964130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a079641309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a079641309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0a84137c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0a84137c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c0229c20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c0229c20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079641309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079641309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079641309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079641309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07964130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a07964130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079641309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07964130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079641309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a079641309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079641309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079641309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079641309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07964130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a07964130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a07964130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079641309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a079641309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079641309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07964130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c0229c20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c0229c20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079641309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07964130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07964130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07964130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079641309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079641309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a0a84137c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a0a84137c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9c25fa6d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9c25fa6d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9c25fa6d9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9c25fa6d9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079641309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079641309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9ff8bc8e6a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9ff8bc8e6a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ff8bc8e6a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ff8bc8e6a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a07964130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a07964130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c03f36cd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c03f36cd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07964130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a07964130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07964130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a07964130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ff8bc8e6a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ff8bc8e6a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07964130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07964130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07964130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07964130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07964130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07964130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9ff8bc8e6a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9ff8bc8e6a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07964130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07964130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07964130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07964130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a0a84137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a0a84137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c0229c20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c0229c20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9c25fa6d9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9c25fa6d9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a0a84137c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a0a84137c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0a84137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0a84137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a0a84137c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a0a84137c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0a84137c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0a84137c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9c0b25269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9c0b25269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ff8bc8e6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ff8bc8e6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9ff8bc8e6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9ff8bc8e6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9ff8bc8e6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9ff8bc8e6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9ff8bc8e6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9ff8bc8e6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17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7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8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noFill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24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4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457200" y="206010"/>
            <a:ext cx="8229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subTitle"/>
          </p:nvPr>
        </p:nvSpPr>
        <p:spPr>
          <a:xfrm>
            <a:off x="457200" y="1200150"/>
            <a:ext cx="40380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0" Type="http://schemas.openxmlformats.org/officeDocument/2006/relationships/image" Target="../media/image84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5.png"/><Relationship Id="rId4" Type="http://schemas.openxmlformats.org/officeDocument/2006/relationships/image" Target="../media/image86.gif"/><Relationship Id="rId9" Type="http://schemas.openxmlformats.org/officeDocument/2006/relationships/image" Target="../media/image88.gif"/><Relationship Id="rId5" Type="http://schemas.openxmlformats.org/officeDocument/2006/relationships/image" Target="../media/image79.gif"/><Relationship Id="rId6" Type="http://schemas.openxmlformats.org/officeDocument/2006/relationships/image" Target="../media/image80.gif"/><Relationship Id="rId7" Type="http://schemas.openxmlformats.org/officeDocument/2006/relationships/image" Target="../media/image83.gif"/><Relationship Id="rId8" Type="http://schemas.openxmlformats.org/officeDocument/2006/relationships/image" Target="../media/image89.gif"/></Relationships>
</file>

<file path=ppt/slides/_rels/slide10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4.gif"/><Relationship Id="rId10" Type="http://schemas.openxmlformats.org/officeDocument/2006/relationships/image" Target="../media/image88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5.png"/><Relationship Id="rId4" Type="http://schemas.openxmlformats.org/officeDocument/2006/relationships/image" Target="../media/image87.gif"/><Relationship Id="rId9" Type="http://schemas.openxmlformats.org/officeDocument/2006/relationships/image" Target="../media/image89.gif"/><Relationship Id="rId5" Type="http://schemas.openxmlformats.org/officeDocument/2006/relationships/image" Target="../media/image86.gif"/><Relationship Id="rId6" Type="http://schemas.openxmlformats.org/officeDocument/2006/relationships/image" Target="../media/image79.gif"/><Relationship Id="rId7" Type="http://schemas.openxmlformats.org/officeDocument/2006/relationships/image" Target="../media/image80.gif"/><Relationship Id="rId8" Type="http://schemas.openxmlformats.org/officeDocument/2006/relationships/image" Target="../media/image83.gif"/></Relationships>
</file>

<file path=ppt/slides/_rels/slide102.xml.rels><?xml version="1.0" encoding="UTF-8" standalone="yes"?><Relationships xmlns="http://schemas.openxmlformats.org/package/2006/relationships"><Relationship Id="rId20" Type="http://schemas.openxmlformats.org/officeDocument/2006/relationships/image" Target="../media/image96.gif"/><Relationship Id="rId11" Type="http://schemas.openxmlformats.org/officeDocument/2006/relationships/image" Target="../media/image91.gif"/><Relationship Id="rId10" Type="http://schemas.openxmlformats.org/officeDocument/2006/relationships/image" Target="../media/image84.gif"/><Relationship Id="rId21" Type="http://schemas.openxmlformats.org/officeDocument/2006/relationships/image" Target="../media/image98.gif"/><Relationship Id="rId13" Type="http://schemas.openxmlformats.org/officeDocument/2006/relationships/image" Target="../media/image94.gif"/><Relationship Id="rId12" Type="http://schemas.openxmlformats.org/officeDocument/2006/relationships/image" Target="../media/image99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5.png"/><Relationship Id="rId4" Type="http://schemas.openxmlformats.org/officeDocument/2006/relationships/image" Target="../media/image86.gif"/><Relationship Id="rId9" Type="http://schemas.openxmlformats.org/officeDocument/2006/relationships/image" Target="../media/image88.gif"/><Relationship Id="rId15" Type="http://schemas.openxmlformats.org/officeDocument/2006/relationships/image" Target="../media/image100.gif"/><Relationship Id="rId14" Type="http://schemas.openxmlformats.org/officeDocument/2006/relationships/image" Target="../media/image95.gif"/><Relationship Id="rId17" Type="http://schemas.openxmlformats.org/officeDocument/2006/relationships/image" Target="../media/image90.gif"/><Relationship Id="rId16" Type="http://schemas.openxmlformats.org/officeDocument/2006/relationships/image" Target="../media/image97.gif"/><Relationship Id="rId5" Type="http://schemas.openxmlformats.org/officeDocument/2006/relationships/image" Target="../media/image79.gif"/><Relationship Id="rId19" Type="http://schemas.openxmlformats.org/officeDocument/2006/relationships/image" Target="../media/image92.gif"/><Relationship Id="rId6" Type="http://schemas.openxmlformats.org/officeDocument/2006/relationships/image" Target="../media/image80.gif"/><Relationship Id="rId18" Type="http://schemas.openxmlformats.org/officeDocument/2006/relationships/image" Target="../media/image93.gif"/><Relationship Id="rId7" Type="http://schemas.openxmlformats.org/officeDocument/2006/relationships/image" Target="../media/image83.gif"/><Relationship Id="rId8" Type="http://schemas.openxmlformats.org/officeDocument/2006/relationships/image" Target="../media/image89.gif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4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5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4.png"/><Relationship Id="rId4" Type="http://schemas.openxmlformats.org/officeDocument/2006/relationships/image" Target="../media/image59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4.png"/><Relationship Id="rId4" Type="http://schemas.openxmlformats.org/officeDocument/2006/relationships/image" Target="../media/image59.png"/><Relationship Id="rId5" Type="http://schemas.openxmlformats.org/officeDocument/2006/relationships/image" Target="../media/image56.png"/><Relationship Id="rId6" Type="http://schemas.openxmlformats.org/officeDocument/2006/relationships/image" Target="../media/image61.png"/><Relationship Id="rId7" Type="http://schemas.openxmlformats.org/officeDocument/2006/relationships/image" Target="../media/image5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4.png"/><Relationship Id="rId4" Type="http://schemas.openxmlformats.org/officeDocument/2006/relationships/image" Target="../media/image59.png"/><Relationship Id="rId5" Type="http://schemas.openxmlformats.org/officeDocument/2006/relationships/image" Target="../media/image56.png"/><Relationship Id="rId6" Type="http://schemas.openxmlformats.org/officeDocument/2006/relationships/image" Target="../media/image61.png"/><Relationship Id="rId7" Type="http://schemas.openxmlformats.org/officeDocument/2006/relationships/image" Target="../media/image5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4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56.png"/><Relationship Id="rId7" Type="http://schemas.openxmlformats.org/officeDocument/2006/relationships/image" Target="../media/image6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63.png"/><Relationship Id="rId6" Type="http://schemas.openxmlformats.org/officeDocument/2006/relationships/image" Target="../media/image7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73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image" Target="../media/image6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73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1.png"/><Relationship Id="rId4" Type="http://schemas.openxmlformats.org/officeDocument/2006/relationships/image" Target="../media/image7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1.png"/><Relationship Id="rId4" Type="http://schemas.openxmlformats.org/officeDocument/2006/relationships/image" Target="../media/image7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1.png"/><Relationship Id="rId4" Type="http://schemas.openxmlformats.org/officeDocument/2006/relationships/image" Target="../media/image7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2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1.png"/><Relationship Id="rId4" Type="http://schemas.openxmlformats.org/officeDocument/2006/relationships/image" Target="../media/image76.gif"/><Relationship Id="rId5" Type="http://schemas.openxmlformats.org/officeDocument/2006/relationships/image" Target="../media/image77.gif"/><Relationship Id="rId6" Type="http://schemas.openxmlformats.org/officeDocument/2006/relationships/image" Target="../media/image75.gif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1.png"/><Relationship Id="rId4" Type="http://schemas.openxmlformats.org/officeDocument/2006/relationships/image" Target="../media/image76.gif"/><Relationship Id="rId5" Type="http://schemas.openxmlformats.org/officeDocument/2006/relationships/image" Target="../media/image77.gif"/><Relationship Id="rId6" Type="http://schemas.openxmlformats.org/officeDocument/2006/relationships/image" Target="../media/image75.gif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2.png"/><Relationship Id="rId4" Type="http://schemas.openxmlformats.org/officeDocument/2006/relationships/image" Target="../media/image78.gif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Ликбез по линейной алгебре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7" name="Google Shape;187;p39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Линейным (или векторным) подпространством</a:t>
            </a:r>
            <a:r>
              <a:rPr lang="ru"/>
              <a:t> векторного пространства       называется множество векторов                 , замкнутое относительно операций сложения и умножения на скаляр.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8400" y="2666700"/>
            <a:ext cx="335479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451" y="2666700"/>
            <a:ext cx="982629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4" name="Google Shape;984;p129"/>
          <p:cNvGrpSpPr/>
          <p:nvPr/>
        </p:nvGrpSpPr>
        <p:grpSpPr>
          <a:xfrm>
            <a:off x="1370502" y="902900"/>
            <a:ext cx="5994473" cy="3488525"/>
            <a:chOff x="1370502" y="902900"/>
            <a:chExt cx="5994473" cy="3488525"/>
          </a:xfrm>
        </p:grpSpPr>
        <p:pic>
          <p:nvPicPr>
            <p:cNvPr id="985" name="Google Shape;985;p129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6" name="Google Shape;986;p129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987" name="Google Shape;987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988" name="Google Shape;988;p1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989" name="Google Shape;989;p1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990" name="Google Shape;990;p1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991" name="Google Shape;991;p1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992" name="Google Shape;992;p1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993" name="Google Shape;993;p12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30"/>
          <p:cNvSpPr txBox="1"/>
          <p:nvPr/>
        </p:nvSpPr>
        <p:spPr>
          <a:xfrm>
            <a:off x="5623650" y="4434375"/>
            <a:ext cx="3273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-ого нейрона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1000" name="Google Shape;1000;p130"/>
          <p:cNvGrpSpPr/>
          <p:nvPr/>
        </p:nvGrpSpPr>
        <p:grpSpPr>
          <a:xfrm>
            <a:off x="1370502" y="902900"/>
            <a:ext cx="5994473" cy="3975175"/>
            <a:chOff x="1370502" y="902900"/>
            <a:chExt cx="5994473" cy="3975175"/>
          </a:xfrm>
        </p:grpSpPr>
        <p:grpSp>
          <p:nvGrpSpPr>
            <p:cNvPr id="1001" name="Google Shape;1001;p130"/>
            <p:cNvGrpSpPr/>
            <p:nvPr/>
          </p:nvGrpSpPr>
          <p:grpSpPr>
            <a:xfrm>
              <a:off x="1370502" y="902900"/>
              <a:ext cx="5994473" cy="3975175"/>
              <a:chOff x="1370502" y="902900"/>
              <a:chExt cx="5994473" cy="3975175"/>
            </a:xfrm>
          </p:grpSpPr>
          <p:pic>
            <p:nvPicPr>
              <p:cNvPr id="1002" name="Google Shape;1002;p130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3" name="Google Shape;1003;p130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4" name="Google Shape;1004;p130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y_i = \sigma(\langle w^i, x\rangle)" id="1005" name="Google Shape;1005;p1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705850" y="4396575"/>
                <a:ext cx="2403600" cy="481500"/>
              </a:xfrm>
              <a:prstGeom prst="rect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006" name="Google Shape;1006;p130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7" name="Google Shape;1007;p130"/>
              <p:cNvCxnSpPr>
                <a:endCxn id="1006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8" name="Google Shape;1008;p130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9" name="Google Shape;1009;p130"/>
              <p:cNvCxnSpPr>
                <a:endCxn id="1006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0" name="Google Shape;1010;p130"/>
              <p:cNvCxnSpPr>
                <a:endCxn id="1006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1" name="Google Shape;1011;p130"/>
              <p:cNvCxnSpPr>
                <a:endCxn id="1006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2" name="Google Shape;1012;p130"/>
              <p:cNvCxnSpPr>
                <a:endCxn id="1006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3" name="Google Shape;1013;p130"/>
              <p:cNvCxnSpPr>
                <a:endCxn id="1006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4" name="Google Shape;1014;p130"/>
              <p:cNvCxnSpPr>
                <a:endCxn id="1006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5" name="Google Shape;1015;p130"/>
              <p:cNvCxnSpPr>
                <a:endCxn id="1006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6" name="Google Shape;1016;p130"/>
              <p:cNvCxnSpPr>
                <a:endCxn id="1006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7" name="Google Shape;1017;p130"/>
              <p:cNvCxnSpPr>
                <a:endCxn id="1006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8" name="Google Shape;1018;p130"/>
              <p:cNvCxnSpPr>
                <a:endCxn id="1006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9" name="Google Shape;1019;p130"/>
              <p:cNvCxnSpPr>
                <a:endCxn id="1006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0" name="Google Shape;1020;p130"/>
              <p:cNvCxnSpPr>
                <a:endCxn id="1006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21" name="Google Shape;1021;p130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22" name="Google Shape;1022;p1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23" name="Google Shape;1023;p1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24" name="Google Shape;1024;p13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25" name="Google Shape;1025;p13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26" name="Google Shape;1026;p13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27" name="Google Shape;1027;p130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28" name="Google Shape;1028;p1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oogle Shape;1033;p131"/>
          <p:cNvGrpSpPr/>
          <p:nvPr/>
        </p:nvGrpSpPr>
        <p:grpSpPr>
          <a:xfrm>
            <a:off x="1370528" y="902932"/>
            <a:ext cx="2351045" cy="2766749"/>
            <a:chOff x="1370500" y="902900"/>
            <a:chExt cx="2787250" cy="3488525"/>
          </a:xfrm>
        </p:grpSpPr>
        <p:pic>
          <p:nvPicPr>
            <p:cNvPr id="1034" name="Google Shape;1034;p131"/>
            <p:cNvPicPr preferRelativeResize="0"/>
            <p:nvPr/>
          </p:nvPicPr>
          <p:blipFill rotWithShape="1">
            <a:blip r:embed="rId3">
              <a:alphaModFix/>
            </a:blip>
            <a:srcRect b="3752" l="0" r="54111" t="4487"/>
            <a:stretch/>
          </p:blipFill>
          <p:spPr>
            <a:xfrm>
              <a:off x="1370500" y="902900"/>
              <a:ext cx="2587575" cy="3488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5" name="Google Shape;1035;p131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36" name="Google Shape;1036;p1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37" name="Google Shape;1037;p13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38" name="Google Shape;1038;p1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39" name="Google Shape;1039;p13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40" name="Google Shape;1040;p1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41" name="Google Shape;1041;p13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42" name="Google Shape;1042;p13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43" name="Google Shape;1043;p131"/>
            <p:cNvSpPr/>
            <p:nvPr/>
          </p:nvSpPr>
          <p:spPr>
            <a:xfrm>
              <a:off x="3836750" y="1157000"/>
              <a:ext cx="321000" cy="14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\sigma(\langle w^1, x\rangle)" id="1044" name="Google Shape;1044;p1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0207" y="1258946"/>
            <a:ext cx="596078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2, x\rangle)" id="1045" name="Google Shape;1045;p1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70206" y="1401009"/>
            <a:ext cx="596078" cy="159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k, x\rangle)" id="1046" name="Google Shape;1046;p1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70207" y="3099391"/>
            <a:ext cx="60492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1}, x\rangle)" id="1047" name="Google Shape;1047;p1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70207" y="2963248"/>
            <a:ext cx="76827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2}, x\rangle)" id="1048" name="Google Shape;1048;p1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570198" y="2821823"/>
            <a:ext cx="768297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3}, x\rangle)" id="1049" name="Google Shape;1049;p1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569220" y="1531233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4}, x\rangle)" id="1050" name="Google Shape;1050;p1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569220" y="1661466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\sigma &#10;\begin{pmatrix} &#10;\langle w^1,x\rangle\\&#10;\langle w^2,x\rangle\\&#10;...\\&#10;\langle w^k,x\rangle\\&#10;\end{pmatrix}" id="1051" name="Google Shape;1051;p1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653350" y="1572314"/>
            <a:ext cx="1731050" cy="14279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 \sigma(Wx)" id="1052" name="Google Shape;1052;p13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542050" y="2149575"/>
            <a:ext cx="1117725" cy="25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1053" name="Google Shape;1053;p13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83425" y="3831995"/>
            <a:ext cx="2592140" cy="1013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1054" name="Google Shape;1054;p13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747244" y="3773950"/>
            <a:ext cx="1013331" cy="107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oogle Shape;1055;p131"/>
          <p:cNvGrpSpPr/>
          <p:nvPr/>
        </p:nvGrpSpPr>
        <p:grpSpPr>
          <a:xfrm>
            <a:off x="6031075" y="2539025"/>
            <a:ext cx="3055500" cy="931200"/>
            <a:chOff x="6031075" y="2539025"/>
            <a:chExt cx="3055500" cy="931200"/>
          </a:xfrm>
        </p:grpSpPr>
        <p:cxnSp>
          <p:nvCxnSpPr>
            <p:cNvPr id="1056" name="Google Shape;1056;p131"/>
            <p:cNvCxnSpPr>
              <a:stCxn id="1057" idx="0"/>
            </p:cNvCxnSpPr>
            <p:nvPr/>
          </p:nvCxnSpPr>
          <p:spPr>
            <a:xfrm rot="10800000">
              <a:off x="7369825" y="2539025"/>
              <a:ext cx="189000" cy="51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57" name="Google Shape;1057;p131"/>
            <p:cNvSpPr txBox="1"/>
            <p:nvPr/>
          </p:nvSpPr>
          <p:spPr>
            <a:xfrm>
              <a:off x="6031075" y="3057425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1058" name="Google Shape;1058;p1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Преобразование вектора в перцептроне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Преобразование вектора в перцептроне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32"/>
          <p:cNvSpPr txBox="1"/>
          <p:nvPr>
            <p:ph idx="1" type="body"/>
          </p:nvPr>
        </p:nvSpPr>
        <p:spPr>
          <a:xfrm>
            <a:off x="311700" y="1258600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Полносвязный слой нейронной сети выполняет линейный </a:t>
            </a:r>
            <a:br>
              <a:rPr lang="ru"/>
            </a:br>
            <a:r>
              <a:rPr lang="ru"/>
              <a:t>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Функция активации создаёт нелинейность: без неё нейронная сеть была бы просто линейным алгоритмом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1070" name="Google Shape;1070;p133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соответствует линейному оператору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 соответствует композиции линейных операторов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операторы имеют естественную геометрическую интерпретацию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Нейронные сети удобно описывать в терминах матриц и линейных операторов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End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196" name="Google Shape;196;p40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197" name="Google Shape;1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04" name="Google Shape;204;p41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05" name="Google Shape;2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13" name="Google Shape;213;p42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i="1"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lang="ru">
                <a:solidFill>
                  <a:schemeClr val="dk1"/>
                </a:solidFill>
              </a:rPr>
              <a:t> На данной картинке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&lt;</a:t>
            </a:r>
            <a:r>
              <a:rPr i="1" lang="ru">
                <a:solidFill>
                  <a:schemeClr val="dk1"/>
                </a:solidFill>
              </a:rPr>
              <a:t>x, y</a:t>
            </a:r>
            <a:r>
              <a:rPr lang="ru">
                <a:solidFill>
                  <a:schemeClr val="dk1"/>
                </a:solidFill>
              </a:rPr>
              <a:t>&gt; — плоскость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2"/>
          <p:cNvPicPr preferRelativeResize="0"/>
          <p:nvPr/>
        </p:nvPicPr>
        <p:blipFill rotWithShape="1">
          <a:blip r:embed="rId6">
            <a:alphaModFix/>
          </a:blip>
          <a:srcRect b="57140" l="17444" r="0" t="7639"/>
          <a:stretch/>
        </p:blipFill>
        <p:spPr>
          <a:xfrm>
            <a:off x="3942625" y="3448399"/>
            <a:ext cx="3399250" cy="16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23" name="Google Shape;223;p43"/>
          <p:cNvSpPr txBox="1"/>
          <p:nvPr>
            <p:ph idx="1" type="body"/>
          </p:nvPr>
        </p:nvSpPr>
        <p:spPr>
          <a:xfrm>
            <a:off x="311700" y="1037625"/>
            <a:ext cx="8520600" cy="3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24" name="Google Shape;2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3"/>
          <p:cNvPicPr preferRelativeResize="0"/>
          <p:nvPr/>
        </p:nvPicPr>
        <p:blipFill rotWithShape="1">
          <a:blip r:embed="rId4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4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4"/>
          <p:cNvPicPr preferRelativeResize="0"/>
          <p:nvPr/>
        </p:nvPicPr>
        <p:blipFill rotWithShape="1">
          <a:blip r:embed="rId6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 ЛНЗ.</a:t>
            </a:r>
            <a:r>
              <a:rPr lang="ru"/>
              <a:t> </a:t>
            </a:r>
            <a:endParaRPr/>
          </a:p>
        </p:txBody>
      </p:sp>
      <p:pic>
        <p:nvPicPr>
          <p:cNvPr id="244" name="Google Shape;2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5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0233" y="4343021"/>
            <a:ext cx="1843650" cy="16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184" y="4326550"/>
            <a:ext cx="212254" cy="1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5975" y="4328475"/>
            <a:ext cx="509400" cy="1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/>
          <p:nvPr/>
        </p:nvSpPr>
        <p:spPr>
          <a:xfrm>
            <a:off x="5851700" y="45874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5"/>
          <p:cNvPicPr preferRelativeResize="0"/>
          <p:nvPr/>
        </p:nvPicPr>
        <p:blipFill rotWithShape="1">
          <a:blip r:embed="rId9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58" name="Google Shape;258;p46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69955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68" name="Google Shape;268;p47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b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7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47"/>
          <p:cNvGrpSpPr/>
          <p:nvPr/>
        </p:nvGrpSpPr>
        <p:grpSpPr>
          <a:xfrm>
            <a:off x="2581763" y="2876550"/>
            <a:ext cx="3980462" cy="901400"/>
            <a:chOff x="2758613" y="2577225"/>
            <a:chExt cx="3980462" cy="901400"/>
          </a:xfrm>
        </p:grpSpPr>
        <p:pic>
          <p:nvPicPr>
            <p:cNvPr id="274" name="Google Shape;274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58613" y="2577225"/>
              <a:ext cx="2864775" cy="90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47"/>
            <p:cNvSpPr txBox="1"/>
            <p:nvPr/>
          </p:nvSpPr>
          <p:spPr>
            <a:xfrm>
              <a:off x="5680075" y="2877025"/>
              <a:ext cx="10590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— базис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76" name="Google Shape;27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8109" y="2399158"/>
            <a:ext cx="800711" cy="2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</a:t>
            </a:r>
            <a:endParaRPr/>
          </a:p>
        </p:txBody>
      </p:sp>
      <p:sp>
        <p:nvSpPr>
          <p:cNvPr id="127" name="Google Shape;127;p31"/>
          <p:cNvSpPr txBox="1"/>
          <p:nvPr>
            <p:ph idx="2" type="body"/>
          </p:nvPr>
        </p:nvSpPr>
        <p:spPr>
          <a:xfrm>
            <a:off x="4939500" y="724075"/>
            <a:ext cx="4110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операции над векторами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подпространства и линейная оболочка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линейная независимость и базис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Последнее свойство свидетельствует о корректности определения </a:t>
            </a:r>
            <a:r>
              <a:rPr i="1" lang="ru">
                <a:solidFill>
                  <a:schemeClr val="dk1"/>
                </a:solidFill>
              </a:rPr>
              <a:t>размерности линейного пространства</a:t>
            </a:r>
            <a:r>
              <a:rPr lang="ru">
                <a:solidFill>
                  <a:schemeClr val="dk1"/>
                </a:solidFill>
              </a:rPr>
              <a:t> как размера базиса в этом линейном пространстве.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2" name="Google Shape;322;p5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8" name="Google Shape;328;p5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→ противоречие с тем, что любые два базиса равномощны.</a:t>
            </a:r>
            <a:endParaRPr/>
          </a:p>
        </p:txBody>
      </p:sp>
      <p:sp>
        <p:nvSpPr>
          <p:cNvPr id="329" name="Google Shape;329;p54"/>
          <p:cNvSpPr/>
          <p:nvPr/>
        </p:nvSpPr>
        <p:spPr>
          <a:xfrm>
            <a:off x="8373650" y="26440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r>
              <a:rPr lang="ru"/>
              <a:t>. Найти базис 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r>
              <a:rPr lang="ru"/>
              <a:t>. Выразить вектор             через базисные вектора, найденные в задаче 2</a:t>
            </a:r>
            <a:endParaRPr/>
          </a:p>
        </p:txBody>
      </p:sp>
      <p:pic>
        <p:nvPicPr>
          <p:cNvPr id="336" name="Google Shape;3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700" y="1515716"/>
            <a:ext cx="4040599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104" y="3391250"/>
            <a:ext cx="42957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800" y="3879624"/>
            <a:ext cx="523600" cy="11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44" name="Google Shape;344;p5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</a:t>
            </a:r>
            <a:br>
              <a:rPr lang="ru"/>
            </a:br>
            <a:r>
              <a:rPr lang="ru"/>
              <a:t>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6"/>
          <p:cNvPicPr preferRelativeResize="0"/>
          <p:nvPr/>
        </p:nvPicPr>
        <p:blipFill rotWithShape="1">
          <a:blip r:embed="rId3">
            <a:alphaModFix/>
          </a:blip>
          <a:srcRect b="0" l="0" r="48638" t="0"/>
          <a:stretch/>
        </p:blipFill>
        <p:spPr>
          <a:xfrm>
            <a:off x="3534350" y="1864925"/>
            <a:ext cx="2075276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6"/>
          <p:cNvPicPr preferRelativeResize="0"/>
          <p:nvPr/>
        </p:nvPicPr>
        <p:blipFill rotWithShape="1">
          <a:blip r:embed="rId3">
            <a:alphaModFix/>
          </a:blip>
          <a:srcRect b="0" l="51368" r="0" t="0"/>
          <a:stretch/>
        </p:blipFill>
        <p:spPr>
          <a:xfrm>
            <a:off x="3534362" y="3138975"/>
            <a:ext cx="1964950" cy="12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52" name="Google Shape;352;p5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br>
              <a:rPr lang="ru"/>
            </a:br>
            <a:r>
              <a:rPr lang="ru"/>
              <a:t>Найти базис </a:t>
            </a:r>
            <a:br>
              <a:rPr lang="ru"/>
            </a:br>
            <a:r>
              <a:rPr lang="ru"/>
              <a:t>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7"/>
          <p:cNvPicPr preferRelativeResize="0"/>
          <p:nvPr/>
        </p:nvPicPr>
        <p:blipFill rotWithShape="1">
          <a:blip r:embed="rId3">
            <a:alphaModFix/>
          </a:blip>
          <a:srcRect b="0" l="0" r="54138" t="0"/>
          <a:stretch/>
        </p:blipFill>
        <p:spPr>
          <a:xfrm>
            <a:off x="3448427" y="2128075"/>
            <a:ext cx="1970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7"/>
          <p:cNvPicPr preferRelativeResize="0"/>
          <p:nvPr/>
        </p:nvPicPr>
        <p:blipFill rotWithShape="1">
          <a:blip r:embed="rId3">
            <a:alphaModFix/>
          </a:blip>
          <a:srcRect b="0" l="46207" r="0" t="0"/>
          <a:stretch/>
        </p:blipFill>
        <p:spPr>
          <a:xfrm>
            <a:off x="3416596" y="2527825"/>
            <a:ext cx="23108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60" name="Google Shape;360;p5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br>
              <a:rPr lang="ru"/>
            </a:br>
            <a:r>
              <a:rPr lang="ru"/>
              <a:t>Выразить вектор     а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через базисные вектора,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найденные в задаче 2</a:t>
            </a:r>
            <a:endParaRPr/>
          </a:p>
        </p:txBody>
      </p:sp>
      <p:pic>
        <p:nvPicPr>
          <p:cNvPr id="361" name="Google Shape;3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112" y="2679975"/>
            <a:ext cx="471825" cy="9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33" name="Google Shape;133;p3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34" name="Google Shape;1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367" name="Google Shape;367;p5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— удобная форма представления различных </a:t>
            </a:r>
            <a:br>
              <a:rPr lang="ru"/>
            </a:br>
            <a:r>
              <a:rPr lang="ru"/>
              <a:t>математических объектов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Линейное пространство — множество векторов, замкнутое относительно 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Базис — универсальный способ описания линейных подпространств 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Размер базиса, или размерность пространства, является важной характеристикой ЛП</a:t>
            </a:r>
            <a:endParaRPr/>
          </a:p>
        </p:txBody>
      </p:sp>
      <p:pic>
        <p:nvPicPr>
          <p:cNvPr id="368" name="Google Shape;3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2975" y="2357125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74" name="Google Shape;374;p60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(не)вырожденность и ранг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матрицы на вектор и матричный вид СЛУ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пример: линейная регрессия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0" name="Google Shape;380;p6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8" name="Google Shape;388;p6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Удобно представлять матрицу как совокупность из </a:t>
            </a:r>
            <a:r>
              <a:rPr i="1" lang="ru"/>
              <a:t>n</a:t>
            </a:r>
            <a:r>
              <a:rPr lang="ru"/>
              <a:t> векторов-столбцов, записанных в строчку: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613" y="4245400"/>
            <a:ext cx="192875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397" name="Google Shape;397;p6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398" name="Google Shape;398;p63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399" name="Google Shape;399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406" name="Google Shape;406;p6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Строки квадратной матрицы ЛНЗ тогда и только тогда, когда её столбцы ЛНЗ.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407" name="Google Shape;407;p64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408" name="Google Shape;408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15" name="Google Shape;415;p6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</p:txBody>
      </p:sp>
      <p:pic>
        <p:nvPicPr>
          <p:cNvPr id="422" name="Google Shape;4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6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9" name="Google Shape;429;p6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</a:t>
            </a:r>
            <a:r>
              <a:rPr lang="ru"/>
              <a:t>. Строчный и столбцовый ранг равны.</a:t>
            </a:r>
            <a:endParaRPr/>
          </a:p>
        </p:txBody>
      </p:sp>
      <p:pic>
        <p:nvPicPr>
          <p:cNvPr id="430" name="Google Shape;4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7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37" name="Google Shape;437;p68"/>
          <p:cNvPicPr preferRelativeResize="0"/>
          <p:nvPr/>
        </p:nvPicPr>
        <p:blipFill rotWithShape="1">
          <a:blip r:embed="rId3">
            <a:alphaModFix/>
          </a:blip>
          <a:srcRect b="0" l="0" r="54312" t="0"/>
          <a:stretch/>
        </p:blipFill>
        <p:spPr>
          <a:xfrm>
            <a:off x="2172743" y="1222625"/>
            <a:ext cx="2192324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42" name="Google Shape;142;p3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Часто вектор удобнее записывать в столбец: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43" name="Google Shape;1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850" y="3025394"/>
            <a:ext cx="1410675" cy="16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3" name="Google Shape;443;p69"/>
          <p:cNvPicPr preferRelativeResize="0"/>
          <p:nvPr/>
        </p:nvPicPr>
        <p:blipFill rotWithShape="1">
          <a:blip r:embed="rId3">
            <a:alphaModFix/>
          </a:blip>
          <a:srcRect b="0" l="0" r="26567" t="0"/>
          <a:stretch/>
        </p:blipFill>
        <p:spPr>
          <a:xfrm>
            <a:off x="2172747" y="1222625"/>
            <a:ext cx="3523649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9" name="Google Shape;44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738" y="1222625"/>
            <a:ext cx="4798526" cy="1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625" y="3399100"/>
            <a:ext cx="3870725" cy="4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0"/>
          <p:cNvSpPr txBox="1"/>
          <p:nvPr/>
        </p:nvSpPr>
        <p:spPr>
          <a:xfrm>
            <a:off x="4313713" y="2866400"/>
            <a:ext cx="516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где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система линейных уравнений</a:t>
            </a:r>
            <a:endParaRPr/>
          </a:p>
        </p:txBody>
      </p:sp>
      <p:sp>
        <p:nvSpPr>
          <p:cNvPr id="457" name="Google Shape;457;p7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систему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Запись системы в матричном виде: </a:t>
            </a:r>
            <a:r>
              <a:rPr i="1" lang="ru"/>
              <a:t>Ax = b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300" y="1455025"/>
            <a:ext cx="2903400" cy="13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линейных уравнений</a:t>
            </a:r>
            <a:endParaRPr/>
          </a:p>
        </p:txBody>
      </p:sp>
      <p:sp>
        <p:nvSpPr>
          <p:cNvPr id="464" name="Google Shape;464;p72"/>
          <p:cNvSpPr txBox="1"/>
          <p:nvPr>
            <p:ph idx="1" type="body"/>
          </p:nvPr>
        </p:nvSpPr>
        <p:spPr>
          <a:xfrm>
            <a:off x="311700" y="1037625"/>
            <a:ext cx="8520600" cy="3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</a:t>
            </a:r>
            <a:r>
              <a:rPr lang="ru"/>
              <a:t> Пусть </a:t>
            </a:r>
            <a:r>
              <a:rPr i="1" lang="ru"/>
              <a:t>A — </a:t>
            </a:r>
            <a:r>
              <a:rPr lang="ru"/>
              <a:t>невырожденная квадратная матрица. </a:t>
            </a:r>
            <a:br>
              <a:rPr lang="ru"/>
            </a:br>
            <a:r>
              <a:rPr lang="ru"/>
              <a:t>Тогда система линейных уравнений </a:t>
            </a:r>
            <a:r>
              <a:rPr i="1" lang="ru"/>
              <a:t>Ax = b</a:t>
            </a:r>
            <a:r>
              <a:rPr lang="ru"/>
              <a:t> имеет единственное решение при любом значении </a:t>
            </a:r>
            <a:r>
              <a:rPr i="1" lang="ru"/>
              <a:t>b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линейная регрессия</a:t>
            </a:r>
            <a:endParaRPr/>
          </a:p>
        </p:txBody>
      </p:sp>
      <p:sp>
        <p:nvSpPr>
          <p:cNvPr id="470" name="Google Shape;470;p7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</a:t>
            </a:r>
            <a:r>
              <a:rPr i="1" lang="ru"/>
              <a:t>m</a:t>
            </a:r>
            <a:r>
              <a:rPr lang="ru"/>
              <a:t> объектов (квартир)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Объект описывается </a:t>
            </a:r>
            <a:r>
              <a:rPr i="1" lang="ru"/>
              <a:t>n </a:t>
            </a:r>
            <a:r>
              <a:rPr lang="ru"/>
              <a:t>признаками (площадь, этаж, количество комнат, ...)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предсказать целевую переменную      (стоимость квартиры)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endParaRPr/>
          </a:p>
        </p:txBody>
      </p:sp>
      <p:pic>
        <p:nvPicPr>
          <p:cNvPr id="471" name="Google Shape;4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561" y="1776400"/>
            <a:ext cx="2536875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075" y="2124325"/>
            <a:ext cx="279900" cy="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763" y="2737000"/>
            <a:ext cx="3482442" cy="2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79" name="Google Shape;479;p7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endParaRPr/>
          </a:p>
        </p:txBody>
      </p:sp>
      <p:pic>
        <p:nvPicPr>
          <p:cNvPr id="480" name="Google Shape;4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5842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88" name="Google Shape;488;p7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= n, </a:t>
            </a:r>
            <a:r>
              <a:rPr lang="ru"/>
              <a:t>то решение (скорее всего) единственное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&gt; n, </a:t>
            </a:r>
            <a:r>
              <a:rPr lang="ru"/>
              <a:t>то решения (скорее всего) нет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&lt; n</a:t>
            </a:r>
            <a:r>
              <a:rPr lang="ru"/>
              <a:t>, то решений (скорее всего) бесконечно много</a:t>
            </a:r>
            <a:endParaRPr/>
          </a:p>
        </p:txBody>
      </p:sp>
      <p:pic>
        <p:nvPicPr>
          <p:cNvPr id="489" name="Google Shape;48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9074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97" name="Google Shape;497;p7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объектов меньше, чем признаков, </a:t>
            </a:r>
            <a:br>
              <a:rPr lang="ru"/>
            </a:br>
            <a:r>
              <a:rPr lang="ru"/>
              <a:t>то линейная регрессия будет работать плохо!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>
            <p:ph type="title"/>
          </p:nvPr>
        </p:nvSpPr>
        <p:spPr>
          <a:xfrm>
            <a:off x="-7274" y="1627274"/>
            <a:ext cx="4572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Операции над матрицами</a:t>
            </a:r>
            <a:endParaRPr/>
          </a:p>
        </p:txBody>
      </p:sp>
      <p:sp>
        <p:nvSpPr>
          <p:cNvPr id="503" name="Google Shape;503;p7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транспонирование и обратная матрица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определитель матрицы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вычитание матриц</a:t>
            </a:r>
            <a:endParaRPr/>
          </a:p>
        </p:txBody>
      </p:sp>
      <p:sp>
        <p:nvSpPr>
          <p:cNvPr id="509" name="Google Shape;509;p7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и вычитание происходит поэлементно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Можно применять только к матрицам одинакового размера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510" name="Google Shape;5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863" y="2430445"/>
            <a:ext cx="4482275" cy="7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 на плоскости и в пространстве</a:t>
            </a:r>
            <a:endParaRPr/>
          </a:p>
        </p:txBody>
      </p:sp>
      <p:pic>
        <p:nvPicPr>
          <p:cNvPr id="152" name="Google Shape;152;p34"/>
          <p:cNvPicPr preferRelativeResize="0"/>
          <p:nvPr/>
        </p:nvPicPr>
        <p:blipFill rotWithShape="1">
          <a:blip r:embed="rId3">
            <a:alphaModFix/>
          </a:blip>
          <a:srcRect b="67024" l="13585" r="42504" t="5537"/>
          <a:stretch/>
        </p:blipFill>
        <p:spPr>
          <a:xfrm>
            <a:off x="656838" y="1390325"/>
            <a:ext cx="3375649" cy="28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4"/>
          <p:cNvPicPr preferRelativeResize="0"/>
          <p:nvPr/>
        </p:nvPicPr>
        <p:blipFill rotWithShape="1">
          <a:blip r:embed="rId3">
            <a:alphaModFix/>
          </a:blip>
          <a:srcRect b="39751" l="24942" r="27934" t="33075"/>
          <a:stretch/>
        </p:blipFill>
        <p:spPr>
          <a:xfrm>
            <a:off x="4829013" y="1390325"/>
            <a:ext cx="3658151" cy="28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16" name="Google Shape;516;p7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17" name="Google Shape;5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24" name="Google Shape;524;p8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25" name="Google Shape;52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0"/>
          <p:cNvPicPr preferRelativeResize="0"/>
          <p:nvPr/>
        </p:nvPicPr>
        <p:blipFill rotWithShape="1">
          <a:blip r:embed="rId5">
            <a:alphaModFix/>
          </a:blip>
          <a:srcRect b="0" l="0" r="32885" t="0"/>
          <a:stretch/>
        </p:blipFill>
        <p:spPr>
          <a:xfrm>
            <a:off x="1733050" y="2067250"/>
            <a:ext cx="3810575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33" name="Google Shape;533;p8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34" name="Google Shape;5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42" name="Google Shape;542;p8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43" name="Google Shape;54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6337" y="3741375"/>
            <a:ext cx="3811325" cy="2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2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82"/>
          <p:cNvSpPr/>
          <p:nvPr/>
        </p:nvSpPr>
        <p:spPr>
          <a:xfrm rot="5400000">
            <a:off x="3477200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82"/>
          <p:cNvSpPr/>
          <p:nvPr/>
        </p:nvSpPr>
        <p:spPr>
          <a:xfrm rot="5400000">
            <a:off x="58561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55" name="Google Shape;555;p8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56" name="Google Shape;55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3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83"/>
          <p:cNvSpPr/>
          <p:nvPr/>
        </p:nvSpPr>
        <p:spPr>
          <a:xfrm rot="5400000">
            <a:off x="3928275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5400" y="3732950"/>
            <a:ext cx="3718526" cy="2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3"/>
          <p:cNvSpPr/>
          <p:nvPr/>
        </p:nvSpPr>
        <p:spPr>
          <a:xfrm rot="5400000">
            <a:off x="6430225" y="2327050"/>
            <a:ext cx="277200" cy="43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68" name="Google Shape;568;p8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69" name="Google Shape;56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4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4"/>
          <p:cNvSpPr/>
          <p:nvPr/>
        </p:nvSpPr>
        <p:spPr>
          <a:xfrm rot="5400000">
            <a:off x="4306875" y="2684200"/>
            <a:ext cx="1127700" cy="21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125" y="3696724"/>
            <a:ext cx="3059750" cy="32625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84"/>
          <p:cNvSpPr/>
          <p:nvPr/>
        </p:nvSpPr>
        <p:spPr>
          <a:xfrm rot="5400000">
            <a:off x="69229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81" name="Google Shape;581;p8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82" name="Google Shape;58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5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85"/>
          <p:cNvSpPr/>
          <p:nvPr/>
        </p:nvSpPr>
        <p:spPr>
          <a:xfrm rot="5400000">
            <a:off x="347482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85"/>
          <p:cNvSpPr/>
          <p:nvPr/>
        </p:nvSpPr>
        <p:spPr>
          <a:xfrm rot="5400000">
            <a:off x="5863525" y="2665150"/>
            <a:ext cx="277200" cy="52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8350" y="3733101"/>
            <a:ext cx="4367301" cy="3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94" name="Google Shape;594;p8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95" name="Google Shape;59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6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86"/>
          <p:cNvSpPr/>
          <p:nvPr/>
        </p:nvSpPr>
        <p:spPr>
          <a:xfrm rot="5400000">
            <a:off x="394657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6"/>
          <p:cNvSpPr/>
          <p:nvPr/>
        </p:nvSpPr>
        <p:spPr>
          <a:xfrm rot="5400000">
            <a:off x="6430750" y="2774050"/>
            <a:ext cx="277200" cy="30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825" y="3725075"/>
            <a:ext cx="3638350" cy="3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607" name="Google Shape;607;p8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608" name="Google Shape;60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7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87"/>
          <p:cNvSpPr/>
          <p:nvPr/>
        </p:nvSpPr>
        <p:spPr>
          <a:xfrm rot="5400000">
            <a:off x="4332300" y="2702350"/>
            <a:ext cx="1127700" cy="17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87"/>
          <p:cNvSpPr/>
          <p:nvPr/>
        </p:nvSpPr>
        <p:spPr>
          <a:xfrm rot="5400000">
            <a:off x="6937600" y="2747500"/>
            <a:ext cx="277200" cy="35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1250" y="3741434"/>
            <a:ext cx="3638350" cy="32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Произведение матриц</a:t>
            </a:r>
            <a:endParaRPr/>
          </a:p>
        </p:txBody>
      </p:sp>
      <p:sp>
        <p:nvSpPr>
          <p:cNvPr id="620" name="Google Shape;620;p8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Частный случай — произведение матрицы на вектор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Произведение матриц встречается тогда, когда совокупность векторов умножается на матрицу (например, при подаче в нейронную сеть батча данных)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59" name="Google Shape;159;p3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26" name="Google Shape;626;p8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2" name="Google Shape;632;p9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3" name="Google Shape;633;p90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9" name="Google Shape;639;p9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640" name="Google Shape;640;p91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46" name="Google Shape;646;p9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7" name="Google Shape;647;p92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53" name="Google Shape;653;p9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Для квадратных матриц: если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вырождена, то </a:t>
            </a:r>
            <a:r>
              <a:rPr i="1" lang="ru">
                <a:solidFill>
                  <a:schemeClr val="dk1"/>
                </a:solidFill>
              </a:rPr>
              <a:t>AB </a:t>
            </a:r>
            <a:r>
              <a:rPr lang="ru">
                <a:solidFill>
                  <a:schemeClr val="dk1"/>
                </a:solidFill>
              </a:rPr>
              <a:t>также вырождена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4" name="Google Shape;654;p93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0" name="Google Shape;660;p94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6" name="Google Shape;666;p95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Утверждение. </a:t>
            </a:r>
            <a:r>
              <a:rPr lang="ru">
                <a:solidFill>
                  <a:schemeClr val="dk1"/>
                </a:solidFill>
              </a:rPr>
              <a:t>Пусть </a:t>
            </a:r>
            <a:r>
              <a:rPr i="1" lang="ru">
                <a:solidFill>
                  <a:schemeClr val="dk1"/>
                </a:solidFill>
              </a:rPr>
              <a:t>A — </a:t>
            </a:r>
            <a:r>
              <a:rPr lang="ru">
                <a:solidFill>
                  <a:schemeClr val="dk1"/>
                </a:solidFill>
              </a:rPr>
              <a:t>квадратная матрица.</a:t>
            </a:r>
            <a:r>
              <a:rPr i="1" lang="ru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Если строки (или столбцы) </a:t>
            </a:r>
            <a:r>
              <a:rPr i="1" lang="ru">
                <a:solidFill>
                  <a:schemeClr val="dk1"/>
                </a:solidFill>
              </a:rPr>
              <a:t>A </a:t>
            </a:r>
            <a:r>
              <a:rPr lang="ru">
                <a:solidFill>
                  <a:schemeClr val="dk1"/>
                </a:solidFill>
              </a:rPr>
              <a:t>линейно независимы (т.е.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невырожденная), то обратная матрица существует и единственна.</a:t>
            </a:r>
            <a:r>
              <a:rPr i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Решаем систему линейных уравнений</a:t>
            </a:r>
            <a:endParaRPr/>
          </a:p>
        </p:txBody>
      </p:sp>
      <p:sp>
        <p:nvSpPr>
          <p:cNvPr id="672" name="Google Shape;672;p96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73" name="Google Shape;673;p96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Решаем систему линейных уравнений</a:t>
            </a:r>
            <a:endParaRPr/>
          </a:p>
        </p:txBody>
      </p:sp>
      <p:sp>
        <p:nvSpPr>
          <p:cNvPr id="679" name="Google Shape;679;p97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80" name="Google Shape;680;p97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p97"/>
          <p:cNvSpPr txBox="1"/>
          <p:nvPr/>
        </p:nvSpPr>
        <p:spPr>
          <a:xfrm>
            <a:off x="4098675" y="2857875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 = A</a:t>
            </a:r>
            <a:r>
              <a:rPr baseline="30000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-1</a:t>
            </a: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Транспонированная матрица</a:t>
            </a:r>
            <a:endParaRPr/>
          </a:p>
        </p:txBody>
      </p:sp>
      <p:sp>
        <p:nvSpPr>
          <p:cNvPr id="687" name="Google Shape;687;p9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Транспонирование — операция отражения матрицы относительно </a:t>
            </a:r>
            <a:br>
              <a:rPr lang="ru"/>
            </a:br>
            <a:r>
              <a:rPr lang="ru"/>
              <a:t>главной диагонали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Пишут: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Вектор-столбец при транспонировании переходит в вектор-строку. Поэтому скалярное произведение можно записать так:</a:t>
            </a:r>
            <a:endParaRPr/>
          </a:p>
        </p:txBody>
      </p:sp>
      <p:pic>
        <p:nvPicPr>
          <p:cNvPr id="688" name="Google Shape;68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25" y="1716925"/>
            <a:ext cx="301375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050" y="3123700"/>
            <a:ext cx="1409900" cy="3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65" name="Google Shape;165;p3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2496"/>
          <a:stretch/>
        </p:blipFill>
        <p:spPr>
          <a:xfrm>
            <a:off x="2816813" y="3075050"/>
            <a:ext cx="3510375" cy="12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695" name="Google Shape;695;p9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</p:txBody>
      </p:sp>
      <p:pic>
        <p:nvPicPr>
          <p:cNvPr id="696" name="Google Shape;696;p99"/>
          <p:cNvPicPr preferRelativeResize="0"/>
          <p:nvPr/>
        </p:nvPicPr>
        <p:blipFill rotWithShape="1">
          <a:blip r:embed="rId3">
            <a:alphaModFix/>
          </a:blip>
          <a:srcRect b="-9" l="0" r="0" t="7639"/>
          <a:stretch/>
        </p:blipFill>
        <p:spPr>
          <a:xfrm>
            <a:off x="779600" y="1731475"/>
            <a:ext cx="660875" cy="3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75" y="2177175"/>
            <a:ext cx="1533075" cy="7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703" name="Google Shape;703;p10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</p:txBody>
      </p:sp>
      <p:pic>
        <p:nvPicPr>
          <p:cNvPr id="704" name="Google Shape;70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48" y="3181275"/>
            <a:ext cx="2188675" cy="12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188" y="1964750"/>
            <a:ext cx="5415621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970" y="2746475"/>
            <a:ext cx="4874425" cy="21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определителя</a:t>
            </a:r>
            <a:endParaRPr/>
          </a:p>
        </p:txBody>
      </p:sp>
      <p:sp>
        <p:nvSpPr>
          <p:cNvPr id="712" name="Google Shape;712;p10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AB</a:t>
            </a:r>
            <a:r>
              <a:rPr lang="ru"/>
              <a:t>| = |</a:t>
            </a:r>
            <a:r>
              <a:rPr i="1" lang="ru"/>
              <a:t>A</a:t>
            </a:r>
            <a:r>
              <a:rPr lang="ru"/>
              <a:t>||</a:t>
            </a:r>
            <a:r>
              <a:rPr i="1" lang="ru"/>
              <a:t>B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</a:t>
            </a:r>
            <a:r>
              <a:rPr lang="ru"/>
              <a:t>| = 0 тогда и только тогда, когда </a:t>
            </a:r>
            <a:r>
              <a:rPr i="1" lang="ru"/>
              <a:t>A</a:t>
            </a:r>
            <a:r>
              <a:rPr lang="ru"/>
              <a:t> вырожденная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Вычисление обратной матрицы</a:t>
            </a:r>
            <a:endParaRPr/>
          </a:p>
        </p:txBody>
      </p:sp>
      <p:sp>
        <p:nvSpPr>
          <p:cNvPr id="718" name="Google Shape;718;p10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Цель: хотим научиться вычислять обратную матрицу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Алгоритм</a:t>
            </a:r>
            <a:r>
              <a:rPr lang="ru"/>
              <a:t> </a:t>
            </a:r>
            <a:r>
              <a:rPr lang="ru"/>
              <a:t>(метод Крамера). Дана квадратная матрица </a:t>
            </a:r>
            <a:r>
              <a:rPr i="1" lang="ru"/>
              <a:t>A</a:t>
            </a:r>
            <a:r>
              <a:rPr lang="ru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Вычислим |</a:t>
            </a:r>
            <a:r>
              <a:rPr i="1" lang="ru"/>
              <a:t>A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Построим матрицу миноров: 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Обратная матрица вычисляется по формуле </a:t>
            </a:r>
            <a:endParaRPr/>
          </a:p>
        </p:txBody>
      </p:sp>
      <p:pic>
        <p:nvPicPr>
          <p:cNvPr id="719" name="Google Shape;71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686" y="2761700"/>
            <a:ext cx="4042626" cy="1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02"/>
          <p:cNvPicPr preferRelativeResize="0"/>
          <p:nvPr/>
        </p:nvPicPr>
        <p:blipFill rotWithShape="1">
          <a:blip r:embed="rId4">
            <a:alphaModFix/>
          </a:blip>
          <a:srcRect b="5861" l="0" r="0" t="10991"/>
          <a:stretch/>
        </p:blipFill>
        <p:spPr>
          <a:xfrm>
            <a:off x="3878850" y="4314150"/>
            <a:ext cx="138630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26" name="Google Shape;726;p10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1</a:t>
            </a:r>
            <a:br>
              <a:rPr lang="ru"/>
            </a:br>
            <a:r>
              <a:rPr lang="ru"/>
              <a:t>Вычислить определитель </a:t>
            </a:r>
            <a:br>
              <a:rPr lang="ru"/>
            </a:br>
            <a:r>
              <a:rPr lang="ru"/>
              <a:t>матрицы</a:t>
            </a:r>
            <a:endParaRPr/>
          </a:p>
        </p:txBody>
      </p:sp>
      <p:pic>
        <p:nvPicPr>
          <p:cNvPr id="727" name="Google Shape;72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33" name="Google Shape;733;p10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2</a:t>
            </a:r>
            <a:br>
              <a:rPr lang="ru"/>
            </a:br>
            <a:r>
              <a:rPr lang="ru"/>
              <a:t>Найти обратную</a:t>
            </a:r>
            <a:br>
              <a:rPr lang="ru"/>
            </a:br>
            <a:r>
              <a:rPr lang="ru"/>
              <a:t>к матрице</a:t>
            </a:r>
            <a:endParaRPr/>
          </a:p>
        </p:txBody>
      </p:sp>
      <p:pic>
        <p:nvPicPr>
          <p:cNvPr id="734" name="Google Shape;73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740" name="Google Shape;740;p10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 матрицами можно делать следующее: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Складывать, вычитать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Находить обратную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Считать определитель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Все эти операции так или иначе необходимы для теоретического понимания матричного исчисления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Большая часть операций так или иначе используется в нейросетях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6"/>
          <p:cNvSpPr txBox="1"/>
          <p:nvPr>
            <p:ph type="title"/>
          </p:nvPr>
        </p:nvSpPr>
        <p:spPr>
          <a:xfrm>
            <a:off x="265500" y="1233175"/>
            <a:ext cx="40452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46" name="Google Shape;746;p106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и линейный 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геометрический смысл линейного преобразования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линейный оператор в нейронной сети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52" name="Google Shape;752;p10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53" name="Google Shape;75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7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0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63" name="Google Shape;763;p10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64" name="Google Shape;7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08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08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векторных операций</a:t>
            </a:r>
            <a:endParaRPr/>
          </a:p>
        </p:txBody>
      </p:sp>
      <p:pic>
        <p:nvPicPr>
          <p:cNvPr id="172" name="Google Shape;172;p37"/>
          <p:cNvPicPr preferRelativeResize="0"/>
          <p:nvPr/>
        </p:nvPicPr>
        <p:blipFill rotWithShape="1">
          <a:blip r:embed="rId3">
            <a:alphaModFix/>
          </a:blip>
          <a:srcRect b="55831" l="14075" r="42748" t="14596"/>
          <a:stretch/>
        </p:blipFill>
        <p:spPr>
          <a:xfrm>
            <a:off x="890800" y="1416175"/>
            <a:ext cx="3194911" cy="29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7"/>
          <p:cNvPicPr preferRelativeResize="0"/>
          <p:nvPr/>
        </p:nvPicPr>
        <p:blipFill rotWithShape="1">
          <a:blip r:embed="rId3">
            <a:alphaModFix/>
          </a:blip>
          <a:srcRect b="20332" l="6436" r="35467" t="44361"/>
          <a:stretch/>
        </p:blipFill>
        <p:spPr>
          <a:xfrm>
            <a:off x="4652025" y="1416175"/>
            <a:ext cx="3601174" cy="292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 txBox="1"/>
          <p:nvPr/>
        </p:nvSpPr>
        <p:spPr>
          <a:xfrm>
            <a:off x="5136225" y="3084650"/>
            <a:ext cx="1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75" name="Google Shape;775;p10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76" name="Google Shape;77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09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09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09"/>
          <p:cNvPicPr preferRelativeResize="0"/>
          <p:nvPr/>
        </p:nvPicPr>
        <p:blipFill rotWithShape="1">
          <a:blip r:embed="rId6">
            <a:alphaModFix/>
          </a:blip>
          <a:srcRect b="0" l="0" r="58315" t="20923"/>
          <a:stretch/>
        </p:blipFill>
        <p:spPr>
          <a:xfrm>
            <a:off x="1906550" y="3077100"/>
            <a:ext cx="2222175" cy="13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88" name="Google Shape;788;p11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89" name="Google Shape;78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10"/>
          <p:cNvPicPr preferRelativeResize="0"/>
          <p:nvPr/>
        </p:nvPicPr>
        <p:blipFill rotWithShape="1">
          <a:blip r:embed="rId5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6550" y="2712775"/>
            <a:ext cx="5330904" cy="17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1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преобразования</a:t>
            </a:r>
            <a:endParaRPr/>
          </a:p>
        </p:txBody>
      </p:sp>
      <p:sp>
        <p:nvSpPr>
          <p:cNvPr id="800" name="Google Shape;800;p11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линейный оператор                      при </a:t>
            </a:r>
            <a:r>
              <a:rPr i="1" lang="ru"/>
              <a:t>m = n = </a:t>
            </a:r>
            <a:r>
              <a:rPr lang="ru"/>
              <a:t>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   задаётся матрицей </a:t>
            </a:r>
            <a:r>
              <a:rPr i="1" lang="ru"/>
              <a:t>A</a:t>
            </a:r>
            <a:r>
              <a:rPr lang="ru"/>
              <a:t> и задаёт некоторое преобразование плоскости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801" name="Google Shape;80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825" y="111662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11"/>
          <p:cNvPicPr preferRelativeResize="0"/>
          <p:nvPr/>
        </p:nvPicPr>
        <p:blipFill rotWithShape="1">
          <a:blip r:embed="rId3">
            <a:alphaModFix/>
          </a:blip>
          <a:srcRect b="0" l="0" r="83800" t="0"/>
          <a:stretch/>
        </p:blipFill>
        <p:spPr>
          <a:xfrm>
            <a:off x="813275" y="1429000"/>
            <a:ext cx="205250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08" name="Google Shape;808;p11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09" name="Google Shape;80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12"/>
          <p:cNvPicPr preferRelativeResize="0"/>
          <p:nvPr/>
        </p:nvPicPr>
        <p:blipFill rotWithShape="1">
          <a:blip r:embed="rId4">
            <a:alphaModFix/>
          </a:blip>
          <a:srcRect b="24162" l="10125" r="6262" t="35090"/>
          <a:stretch/>
        </p:blipFill>
        <p:spPr>
          <a:xfrm>
            <a:off x="4818125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1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18" name="Google Shape;818;p11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19" name="Google Shape;81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13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13"/>
          <p:cNvPicPr preferRelativeResize="0"/>
          <p:nvPr/>
        </p:nvPicPr>
        <p:blipFill rotWithShape="1">
          <a:blip r:embed="rId7">
            <a:alphaModFix/>
          </a:blip>
          <a:srcRect b="56846" l="0" r="73253" t="0"/>
          <a:stretch/>
        </p:blipFill>
        <p:spPr>
          <a:xfrm>
            <a:off x="1174250" y="3920625"/>
            <a:ext cx="705275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13"/>
          <p:cNvPicPr preferRelativeResize="0"/>
          <p:nvPr/>
        </p:nvPicPr>
        <p:blipFill rotWithShape="1">
          <a:blip r:embed="rId7">
            <a:alphaModFix/>
          </a:blip>
          <a:srcRect b="0" l="0" r="73253" t="59753"/>
          <a:stretch/>
        </p:blipFill>
        <p:spPr>
          <a:xfrm>
            <a:off x="1174250" y="4534700"/>
            <a:ext cx="7052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13"/>
          <p:cNvPicPr preferRelativeResize="0"/>
          <p:nvPr/>
        </p:nvPicPr>
        <p:blipFill rotWithShape="1">
          <a:blip r:embed="rId8">
            <a:alphaModFix/>
          </a:blip>
          <a:srcRect b="24162" l="49671" r="6261" t="35090"/>
          <a:stretch/>
        </p:blipFill>
        <p:spPr>
          <a:xfrm>
            <a:off x="6570845" y="2043575"/>
            <a:ext cx="1953001" cy="241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31" name="Google Shape;831;p11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32" name="Google Shape;83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14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14"/>
          <p:cNvPicPr preferRelativeResize="0"/>
          <p:nvPr/>
        </p:nvPicPr>
        <p:blipFill rotWithShape="1">
          <a:blip r:embed="rId7">
            <a:alphaModFix/>
          </a:blip>
          <a:srcRect b="56846" l="0" r="0" t="0"/>
          <a:stretch/>
        </p:blipFill>
        <p:spPr>
          <a:xfrm>
            <a:off x="1174250" y="3920625"/>
            <a:ext cx="2636850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14"/>
          <p:cNvPicPr preferRelativeResize="0"/>
          <p:nvPr/>
        </p:nvPicPr>
        <p:blipFill rotWithShape="1">
          <a:blip r:embed="rId7">
            <a:alphaModFix/>
          </a:blip>
          <a:srcRect b="0" l="0" r="0" t="59753"/>
          <a:stretch/>
        </p:blipFill>
        <p:spPr>
          <a:xfrm>
            <a:off x="1174250" y="4534699"/>
            <a:ext cx="263685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43" name="Google Shape;843;p11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4" name="Google Shape;84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0" name="Google Shape;850;p11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1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7" name="Google Shape;857;p11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 baseline="-2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Вывод.</a:t>
            </a:r>
            <a:r>
              <a:rPr lang="ru"/>
              <a:t> </a:t>
            </a:r>
            <a:r>
              <a:rPr lang="ru"/>
              <a:t>Вырожденный линейный оператор отображает пространство в пространство меньшей размерности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1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64" name="Google Shape;864;p11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65" name="Google Shape;86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0" name="Google Shape;180;p38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72" name="Google Shape;872;p11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ru"/>
            </a:br>
            <a:r>
              <a:rPr b="1" lang="ru"/>
              <a:t>Утверждение</a:t>
            </a:r>
            <a:br>
              <a:rPr b="1" lang="ru"/>
            </a:br>
            <a:r>
              <a:rPr lang="ru"/>
              <a:t>Преобразованию </a:t>
            </a:r>
            <a:br>
              <a:rPr lang="ru"/>
            </a:br>
            <a:r>
              <a:rPr lang="ru"/>
              <a:t>поворота на угол ю      </a:t>
            </a:r>
            <a:br>
              <a:rPr lang="ru"/>
            </a:br>
            <a:r>
              <a:rPr lang="ru"/>
              <a:t>(против часовой стрелки) </a:t>
            </a:r>
            <a:br>
              <a:rPr lang="ru"/>
            </a:br>
            <a:r>
              <a:rPr lang="ru"/>
              <a:t>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73" name="Google Shape;8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899" y="2125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3117228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80" name="Google Shape;880;p12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  <p:pic>
        <p:nvPicPr>
          <p:cNvPr id="881" name="Google Shape;88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88" name="Google Shape;888;p12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два оператора, имеющие матрицы </a:t>
            </a:r>
            <a:r>
              <a:rPr i="1" lang="ru"/>
              <a:t>A </a:t>
            </a:r>
            <a:r>
              <a:rPr lang="ru"/>
              <a:t>и </a:t>
            </a:r>
            <a:r>
              <a:rPr i="1" lang="ru"/>
              <a:t>B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найти матрицу композиции двух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произведению матриц этих линейных операторов</a:t>
            </a:r>
            <a:endParaRPr i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94" name="Google Shape;894;p12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</a:t>
            </a:r>
            <a:r>
              <a:rPr lang="ru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образ вектора </a:t>
            </a:r>
            <a:r>
              <a:rPr i="1" lang="ru"/>
              <a:t>x</a:t>
            </a:r>
            <a:r>
              <a:rPr lang="ru"/>
              <a:t>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первого оператора он переходит в вектор </a:t>
            </a:r>
            <a:r>
              <a:rPr i="1" lang="ru"/>
              <a:t>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</a:t>
            </a:r>
            <a:r>
              <a:rPr i="1" lang="ru"/>
              <a:t>Ax </a:t>
            </a:r>
            <a:r>
              <a:rPr lang="ru"/>
              <a:t>под действием второго </a:t>
            </a:r>
            <a:r>
              <a:rPr lang="ru">
                <a:solidFill>
                  <a:schemeClr val="dk1"/>
                </a:solidFill>
              </a:rPr>
              <a:t>оператора</a:t>
            </a:r>
            <a:r>
              <a:rPr lang="ru"/>
              <a:t> переходит в </a:t>
            </a:r>
            <a:r>
              <a:rPr i="1" lang="ru"/>
              <a:t>B</a:t>
            </a:r>
            <a:r>
              <a:rPr lang="ru"/>
              <a:t>(</a:t>
            </a:r>
            <a:r>
              <a:rPr i="1" lang="ru"/>
              <a:t>Ax</a:t>
            </a:r>
            <a:r>
              <a:rPr lang="ru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композиции </a:t>
            </a:r>
            <a:r>
              <a:rPr i="1" lang="ru"/>
              <a:t>x </a:t>
            </a:r>
            <a:r>
              <a:rPr lang="ru"/>
              <a:t>переходит в (</a:t>
            </a:r>
            <a:r>
              <a:rPr i="1" lang="ru"/>
              <a:t>BA</a:t>
            </a:r>
            <a:r>
              <a:rPr lang="ru"/>
              <a:t>)</a:t>
            </a:r>
            <a:r>
              <a:rPr i="1" lang="ru"/>
              <a:t>x</a:t>
            </a:r>
            <a:endParaRPr u="sng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2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900" name="Google Shape;900;p123"/>
          <p:cNvSpPr txBox="1"/>
          <p:nvPr>
            <p:ph idx="1" type="body"/>
          </p:nvPr>
        </p:nvSpPr>
        <p:spPr>
          <a:xfrm>
            <a:off x="311700" y="1037625"/>
            <a:ext cx="85206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 </a:t>
            </a:r>
            <a:r>
              <a:rPr lang="ru"/>
              <a:t>Композиция двух поворотов с центром в нуле — поворот с центром в нуле</a:t>
            </a:r>
            <a:endParaRPr b="1"/>
          </a:p>
        </p:txBody>
      </p:sp>
      <p:pic>
        <p:nvPicPr>
          <p:cNvPr id="901" name="Google Shape;901;p123"/>
          <p:cNvPicPr preferRelativeResize="0"/>
          <p:nvPr/>
        </p:nvPicPr>
        <p:blipFill rotWithShape="1">
          <a:blip r:embed="rId3">
            <a:alphaModFix/>
          </a:blip>
          <a:srcRect b="6295" l="0" r="0" t="7468"/>
          <a:stretch/>
        </p:blipFill>
        <p:spPr>
          <a:xfrm>
            <a:off x="2805025" y="2786375"/>
            <a:ext cx="3533925" cy="6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038" y="3484775"/>
            <a:ext cx="5311957" cy="7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23"/>
          <p:cNvPicPr preferRelativeResize="0"/>
          <p:nvPr/>
        </p:nvPicPr>
        <p:blipFill rotWithShape="1">
          <a:blip r:embed="rId5">
            <a:alphaModFix/>
          </a:blip>
          <a:srcRect b="0" l="0" r="0" t="5571"/>
          <a:stretch/>
        </p:blipFill>
        <p:spPr>
          <a:xfrm>
            <a:off x="3163962" y="4219550"/>
            <a:ext cx="2816031" cy="6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2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матрица в нейронной сети</a:t>
            </a:r>
            <a:endParaRPr/>
          </a:p>
        </p:txBody>
      </p:sp>
      <p:sp>
        <p:nvSpPr>
          <p:cNvPr id="909" name="Google Shape;909;p12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Опишем нейронную сеть в терминах матриц!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915" name="Google Shape;91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024" y="1670648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p125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17" name="Google Shape;917;p125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8" name="Google Shape;918;p125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9" name="Google Shape;919;p125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20" name="Google Shape;920;p125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21" name="Google Shape;921;p125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22" name="Google Shape;922;p1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23" name="Google Shape;923;p125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24" name="Google Shape;924;p125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25" name="Google Shape;925;p125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26" name="Google Shape;926;p125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27" name="Google Shape;927;p125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28" name="Google Shape;928;p125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29" name="Google Shape;929;p1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0" name="Google Shape;930;p125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31" name="Google Shape;931;p1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125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grpSp>
        <p:nvGrpSpPr>
          <p:cNvPr id="938" name="Google Shape;938;p126"/>
          <p:cNvGrpSpPr/>
          <p:nvPr/>
        </p:nvGrpSpPr>
        <p:grpSpPr>
          <a:xfrm>
            <a:off x="2477854" y="1668411"/>
            <a:ext cx="4365326" cy="2126925"/>
            <a:chOff x="2817099" y="3125148"/>
            <a:chExt cx="4365326" cy="2126925"/>
          </a:xfrm>
        </p:grpSpPr>
        <p:pic>
          <p:nvPicPr>
            <p:cNvPr id="939" name="Google Shape;939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126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26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126"/>
          <p:cNvGrpSpPr/>
          <p:nvPr/>
        </p:nvGrpSpPr>
        <p:grpSpPr>
          <a:xfrm>
            <a:off x="4780975" y="1316800"/>
            <a:ext cx="3620975" cy="1107450"/>
            <a:chOff x="4780975" y="1316800"/>
            <a:chExt cx="3620975" cy="1107450"/>
          </a:xfrm>
        </p:grpSpPr>
        <p:cxnSp>
          <p:nvCxnSpPr>
            <p:cNvPr id="943" name="Google Shape;943;p126"/>
            <p:cNvCxnSpPr/>
            <p:nvPr/>
          </p:nvCxnSpPr>
          <p:spPr>
            <a:xfrm flipH="1">
              <a:off x="4780975" y="1622350"/>
              <a:ext cx="1861200" cy="80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44" name="Google Shape;944;p126"/>
            <p:cNvSpPr txBox="1"/>
            <p:nvPr/>
          </p:nvSpPr>
          <p:spPr>
            <a:xfrm>
              <a:off x="6582150" y="1316800"/>
              <a:ext cx="1819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5" name="Google Shape;945;p126"/>
          <p:cNvGrpSpPr/>
          <p:nvPr/>
        </p:nvGrpSpPr>
        <p:grpSpPr>
          <a:xfrm>
            <a:off x="4159875" y="2314500"/>
            <a:ext cx="2705691" cy="525467"/>
            <a:chOff x="4159875" y="2314500"/>
            <a:chExt cx="2705691" cy="525467"/>
          </a:xfrm>
        </p:grpSpPr>
        <p:sp>
          <p:nvSpPr>
            <p:cNvPr id="946" name="Google Shape;946;p126"/>
            <p:cNvSpPr txBox="1"/>
            <p:nvPr/>
          </p:nvSpPr>
          <p:spPr>
            <a:xfrm>
              <a:off x="5791566" y="2314500"/>
              <a:ext cx="1074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947" name="Google Shape;947;p126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8" name="Google Shape;948;p126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49" name="Google Shape;949;p126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0" name="Google Shape;950;p126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1" name="Google Shape;951;p126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52" name="Google Shape;952;p126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53" name="Google Shape;953;p126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54" name="Google Shape;954;p1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55" name="Google Shape;955;p126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56" name="Google Shape;956;p126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7" name="Google Shape;957;p126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58" name="Google Shape;958;p126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59" name="Google Shape;959;p126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60" name="Google Shape;960;p126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61" name="Google Shape;961;p1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62" name="Google Shape;962;p126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63" name="Google Shape;963;p1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" name="Google Shape;964;p126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сигмоиды</a:t>
            </a:r>
            <a:endParaRPr/>
          </a:p>
        </p:txBody>
      </p:sp>
      <p:pic>
        <p:nvPicPr>
          <p:cNvPr id="970" name="Google Shape;97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2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971" name="Google Shape;97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1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/>
              <a:t>Многослойный перцептрон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28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Выходные нейроны соответствуют классам изображений</a:t>
            </a:r>
            <a:endParaRPr/>
          </a:p>
        </p:txBody>
      </p:sp>
      <p:pic>
        <p:nvPicPr>
          <p:cNvPr id="978" name="Google Shape;978;p128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2323475" y="2255275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